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83" r:id="rId9"/>
    <p:sldId id="284" r:id="rId10"/>
    <p:sldId id="285" r:id="rId11"/>
    <p:sldId id="286" r:id="rId12"/>
    <p:sldId id="277" r:id="rId13"/>
    <p:sldId id="278" r:id="rId14"/>
    <p:sldId id="272" r:id="rId15"/>
    <p:sldId id="273" r:id="rId16"/>
    <p:sldId id="274" r:id="rId17"/>
    <p:sldId id="275" r:id="rId18"/>
    <p:sldId id="276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018"/>
    <a:srgbClr val="28282A"/>
    <a:srgbClr val="252527"/>
    <a:srgbClr val="1F1F2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38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13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0465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50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54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4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89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8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7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4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1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70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6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2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6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75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beltech.com/dji-flight-simulator/" TargetMode="External"/><Relationship Id="rId3" Type="http://schemas.openxmlformats.org/officeDocument/2006/relationships/hyperlink" Target="https://www.raywenderlich.com/1142814-introduction-to-multiplayer-games-with-unity-and-photon" TargetMode="External"/><Relationship Id="rId7" Type="http://schemas.openxmlformats.org/officeDocument/2006/relationships/hyperlink" Target="https://www.wired.com/2017/05/the-physics-of-dron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d-gate.com/simple-talk/dotnet/c-programming/creating-multiplayer-games-with-unity-and-pun/" TargetMode="External"/><Relationship Id="rId5" Type="http://schemas.openxmlformats.org/officeDocument/2006/relationships/hyperlink" Target="https://www.youtube.com/watch?v=wyvHe4DLN50" TargetMode="External"/><Relationship Id="rId4" Type="http://schemas.openxmlformats.org/officeDocument/2006/relationships/hyperlink" Target="https://www.youtube.com/watch?v=XMYhzJvm1bg" TargetMode="External"/><Relationship Id="rId9" Type="http://schemas.openxmlformats.org/officeDocument/2006/relationships/hyperlink" Target="https://www.dronmarket.com/blog/icerik/en-iyi-5-drone-simulasyonu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simgebinnazozdemir@hotmail.co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boraguzel99@hotmail.com" TargetMode="External"/><Relationship Id="rId4" Type="http://schemas.openxmlformats.org/officeDocument/2006/relationships/hyperlink" Target="mailto:egerberkuslu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A82ACBE-CA90-430B-AE01-6AD1E32AACFF}"/>
              </a:ext>
            </a:extLst>
          </p:cNvPr>
          <p:cNvSpPr txBox="1">
            <a:spLocks/>
          </p:cNvSpPr>
          <p:nvPr/>
        </p:nvSpPr>
        <p:spPr>
          <a:xfrm>
            <a:off x="516858" y="389508"/>
            <a:ext cx="10905066" cy="34187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3600" b="1" dirty="0">
                <a:solidFill>
                  <a:schemeClr val="tx1"/>
                </a:solidFill>
                <a:latin typeface="+mn-lt"/>
              </a:rPr>
              <a:t>COMP 4920 </a:t>
            </a:r>
            <a:r>
              <a:rPr lang="tr-TR" sz="3600" b="1" dirty="0" err="1">
                <a:solidFill>
                  <a:schemeClr val="tx1"/>
                </a:solidFill>
                <a:latin typeface="+mn-lt"/>
              </a:rPr>
              <a:t>Senior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 Project Design</a:t>
            </a:r>
            <a:br>
              <a:rPr lang="tr-TR" sz="3600" b="1" dirty="0">
                <a:solidFill>
                  <a:schemeClr val="tx1"/>
                </a:solidFill>
                <a:latin typeface="+mn-lt"/>
              </a:rPr>
            </a:br>
            <a:r>
              <a:rPr lang="tr-TR" sz="3600" b="1" dirty="0">
                <a:solidFill>
                  <a:schemeClr val="tx1"/>
                </a:solidFill>
                <a:latin typeface="+mn-lt"/>
              </a:rPr>
              <a:t>Project Presentation, Fall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 202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1</a:t>
            </a:r>
            <a:br>
              <a:rPr lang="en-US" sz="3600" b="1" dirty="0">
                <a:solidFill>
                  <a:schemeClr val="tx1"/>
                </a:solidFill>
                <a:latin typeface="+mn-lt"/>
              </a:rPr>
            </a:br>
            <a:br>
              <a:rPr lang="tr-TR" sz="3600" b="1" dirty="0">
                <a:solidFill>
                  <a:schemeClr val="tx1"/>
                </a:solidFill>
                <a:latin typeface="+mn-lt"/>
              </a:rPr>
            </a:br>
            <a:r>
              <a:rPr lang="tr-TR" sz="3600" b="1" dirty="0">
                <a:solidFill>
                  <a:schemeClr val="tx1"/>
                </a:solidFill>
                <a:latin typeface="+mn-lt"/>
              </a:rPr>
              <a:t>Project </a:t>
            </a:r>
            <a:r>
              <a:rPr lang="tr-TR" sz="3600" b="1" dirty="0" err="1">
                <a:solidFill>
                  <a:schemeClr val="tx1"/>
                </a:solidFill>
                <a:latin typeface="+mn-lt"/>
              </a:rPr>
              <a:t>Code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: #DRONOMATRIX</a:t>
            </a:r>
            <a:br>
              <a:rPr lang="tr-TR" sz="3600" b="1" dirty="0">
                <a:solidFill>
                  <a:schemeClr val="tx1"/>
                </a:solidFill>
                <a:latin typeface="+mn-lt"/>
              </a:rPr>
            </a:br>
            <a:r>
              <a:rPr lang="tr-TR" sz="3600" b="1" dirty="0">
                <a:solidFill>
                  <a:schemeClr val="tx1"/>
                </a:solidFill>
                <a:latin typeface="+mn-lt"/>
              </a:rPr>
              <a:t>Project Name: CYBER DRONE SIMULATION PROJECT</a:t>
            </a:r>
            <a:br>
              <a:rPr lang="en-US" sz="3600" b="1" dirty="0">
                <a:solidFill>
                  <a:schemeClr val="tx1"/>
                </a:solidFill>
                <a:latin typeface="+mn-lt"/>
              </a:rPr>
            </a:br>
            <a:br>
              <a:rPr lang="tr-TR" sz="3600" b="1" dirty="0">
                <a:solidFill>
                  <a:schemeClr val="tx1"/>
                </a:solidFill>
                <a:latin typeface="+mn-lt"/>
              </a:rPr>
            </a:br>
            <a:r>
              <a:rPr lang="tr-TR" sz="3600" b="1" dirty="0">
                <a:solidFill>
                  <a:schemeClr val="tx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600" b="1" dirty="0" err="1">
                <a:solidFill>
                  <a:schemeClr val="tx1"/>
                </a:solidFill>
                <a:latin typeface="+mn-lt"/>
              </a:rPr>
              <a:t>June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 202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, Version 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.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0</a:t>
            </a:r>
            <a:endParaRPr lang="tr-TR" sz="3600" b="1" dirty="0">
              <a:solidFill>
                <a:schemeClr val="tx1"/>
              </a:solidFill>
            </a:endParaRP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2EFCF880-313C-4B18-B7A6-7B277AEF0D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3312" y="3892741"/>
            <a:ext cx="9332158" cy="49284"/>
          </a:xfrm>
          <a:prstGeom prst="line">
            <a:avLst/>
          </a:prstGeom>
          <a:noFill/>
          <a:ln w="101600">
            <a:solidFill>
              <a:srgbClr val="FFC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E2EED4-8E71-4CF2-A680-E9C3067AA6F8}"/>
              </a:ext>
            </a:extLst>
          </p:cNvPr>
          <p:cNvSpPr txBox="1">
            <a:spLocks/>
          </p:cNvSpPr>
          <p:nvPr/>
        </p:nvSpPr>
        <p:spPr>
          <a:xfrm>
            <a:off x="418384" y="4036489"/>
            <a:ext cx="10905066" cy="26386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tr-TR" sz="2300" dirty="0">
                <a:cs typeface="Times New Roman" pitchFamily="18" charset="0"/>
              </a:rPr>
              <a:t>Bora GÜZEL</a:t>
            </a:r>
          </a:p>
          <a:p>
            <a:pPr lvl="1"/>
            <a:r>
              <a:rPr kumimoji="1" lang="tr-TR" sz="2300" dirty="0">
                <a:cs typeface="Times New Roman" pitchFamily="18" charset="0"/>
              </a:rPr>
              <a:t>Ege </a:t>
            </a:r>
            <a:r>
              <a:rPr kumimoji="1" lang="tr-TR" sz="2300" dirty="0" err="1">
                <a:cs typeface="Times New Roman" pitchFamily="18" charset="0"/>
              </a:rPr>
              <a:t>Erberk</a:t>
            </a:r>
            <a:r>
              <a:rPr kumimoji="1" lang="tr-TR" sz="2300" dirty="0">
                <a:cs typeface="Times New Roman" pitchFamily="18" charset="0"/>
              </a:rPr>
              <a:t> USLU</a:t>
            </a:r>
          </a:p>
          <a:p>
            <a:pPr lvl="1"/>
            <a:r>
              <a:rPr kumimoji="1" lang="tr-TR" sz="2300" dirty="0">
                <a:cs typeface="Times New Roman" pitchFamily="18" charset="0"/>
              </a:rPr>
              <a:t>Simge Binnaz ÖZDEMİR</a:t>
            </a:r>
          </a:p>
          <a:p>
            <a:pPr lvl="1"/>
            <a:r>
              <a:rPr kumimoji="1" lang="tr-TR" sz="2300" dirty="0" err="1">
                <a:cs typeface="Times New Roman" pitchFamily="18" charset="0"/>
              </a:rPr>
              <a:t>Supervisor</a:t>
            </a:r>
            <a:r>
              <a:rPr kumimoji="1" lang="tr-TR" sz="2300" dirty="0">
                <a:cs typeface="Times New Roman" pitchFamily="18" charset="0"/>
              </a:rPr>
              <a:t>: Dr. Mutlu BEYAZIT</a:t>
            </a:r>
          </a:p>
          <a:p>
            <a:pPr lvl="1"/>
            <a:r>
              <a:rPr kumimoji="1" lang="tr-TR" sz="2300" dirty="0" err="1">
                <a:cs typeface="Times New Roman" pitchFamily="18" charset="0"/>
              </a:rPr>
              <a:t>Department</a:t>
            </a:r>
            <a:r>
              <a:rPr kumimoji="1" lang="tr-TR" sz="2300" dirty="0">
                <a:cs typeface="Times New Roman" pitchFamily="18" charset="0"/>
              </a:rPr>
              <a:t> of </a:t>
            </a:r>
            <a:r>
              <a:rPr kumimoji="1" lang="tr-TR" sz="2300" dirty="0" err="1">
                <a:cs typeface="Times New Roman" pitchFamily="18" charset="0"/>
              </a:rPr>
              <a:t>Computer</a:t>
            </a:r>
            <a:r>
              <a:rPr kumimoji="1" lang="tr-TR" sz="2300" dirty="0">
                <a:cs typeface="Times New Roman" pitchFamily="18" charset="0"/>
              </a:rPr>
              <a:t> </a:t>
            </a:r>
            <a:r>
              <a:rPr kumimoji="1" lang="tr-TR" sz="2300" dirty="0" err="1">
                <a:cs typeface="Times New Roman" pitchFamily="18" charset="0"/>
              </a:rPr>
              <a:t>Engineering</a:t>
            </a:r>
            <a:endParaRPr lang="tr-TR" sz="2300" dirty="0"/>
          </a:p>
          <a:p>
            <a:pPr lvl="1"/>
            <a:r>
              <a:rPr kumimoji="1" lang="tr-TR" sz="2300" dirty="0">
                <a:cs typeface="Times New Roman" pitchFamily="18" charset="0"/>
              </a:rPr>
              <a:t>Yaşar </a:t>
            </a:r>
            <a:r>
              <a:rPr kumimoji="1" lang="tr-TR" sz="2300" dirty="0" err="1">
                <a:cs typeface="Times New Roman" pitchFamily="18" charset="0"/>
              </a:rPr>
              <a:t>University</a:t>
            </a:r>
            <a:endParaRPr lang="tr-TR" sz="2300" dirty="0"/>
          </a:p>
          <a:p>
            <a:endParaRPr lang="tr-TR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5A0E47C-D827-4CA2-B016-4951C4DFD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388" y="4628269"/>
            <a:ext cx="1901659" cy="8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F99D2FE-DEC8-468D-A3AF-922C2DB99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02" y="4628268"/>
            <a:ext cx="1901659" cy="8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36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WEATHER EFFECTS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F3FD49-F333-4EDF-968A-2DCEB0F9289C}"/>
              </a:ext>
            </a:extLst>
          </p:cNvPr>
          <p:cNvSpPr txBox="1">
            <a:spLocks/>
          </p:cNvSpPr>
          <p:nvPr/>
        </p:nvSpPr>
        <p:spPr>
          <a:xfrm>
            <a:off x="643467" y="2048025"/>
            <a:ext cx="10905066" cy="39287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There is four different weather option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Snow with density</a:t>
            </a:r>
            <a:r>
              <a:rPr lang="tr-TR" sz="3000" dirty="0"/>
              <a:t>					</a:t>
            </a:r>
            <a:r>
              <a:rPr lang="en-US" sz="3000" dirty="0"/>
              <a:t>Rain with density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Wind with direction and power</a:t>
            </a:r>
            <a:r>
              <a:rPr lang="tr-TR" sz="3000" dirty="0"/>
              <a:t>				</a:t>
            </a:r>
            <a:r>
              <a:rPr lang="tr-TR" sz="3000" dirty="0" err="1"/>
              <a:t>Sunny</a:t>
            </a:r>
            <a:endParaRPr lang="en-US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Weather</a:t>
            </a:r>
            <a:r>
              <a:rPr lang="tr-TR" sz="3000" dirty="0"/>
              <a:t> </a:t>
            </a:r>
            <a:r>
              <a:rPr lang="tr-TR" sz="3000" dirty="0" err="1"/>
              <a:t>effects</a:t>
            </a:r>
            <a:r>
              <a:rPr lang="tr-TR" sz="3000" dirty="0"/>
              <a:t> </a:t>
            </a:r>
            <a:r>
              <a:rPr lang="tr-TR" sz="3000" dirty="0" err="1"/>
              <a:t>the</a:t>
            </a:r>
            <a:r>
              <a:rPr lang="tr-TR" sz="3000" dirty="0"/>
              <a:t> </a:t>
            </a:r>
            <a:r>
              <a:rPr lang="tr-TR" sz="3000" dirty="0" err="1"/>
              <a:t>gameplay</a:t>
            </a:r>
            <a:r>
              <a:rPr lang="tr-TR" sz="3000" dirty="0"/>
              <a:t> </a:t>
            </a:r>
            <a:r>
              <a:rPr lang="tr-TR" sz="3000" dirty="0" err="1"/>
              <a:t>and</a:t>
            </a:r>
            <a:r>
              <a:rPr lang="tr-TR" sz="3000" dirty="0"/>
              <a:t> </a:t>
            </a:r>
            <a:r>
              <a:rPr lang="tr-TR" sz="3000" dirty="0" err="1"/>
              <a:t>visual</a:t>
            </a:r>
            <a:r>
              <a:rPr lang="tr-TR" sz="3000" dirty="0"/>
              <a:t> </a:t>
            </a:r>
            <a:r>
              <a:rPr lang="tr-TR" sz="3000" dirty="0" err="1"/>
              <a:t>wise</a:t>
            </a:r>
            <a:endParaRPr lang="tr-TR" sz="30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642" y="1768981"/>
            <a:ext cx="1665930" cy="224339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642" y="4231980"/>
            <a:ext cx="1675498" cy="224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5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 SELECTION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F3FD49-F333-4EDF-968A-2DCEB0F9289C}"/>
              </a:ext>
            </a:extLst>
          </p:cNvPr>
          <p:cNvSpPr txBox="1">
            <a:spLocks/>
          </p:cNvSpPr>
          <p:nvPr/>
        </p:nvSpPr>
        <p:spPr>
          <a:xfrm>
            <a:off x="643467" y="2048025"/>
            <a:ext cx="10905066" cy="39287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There are six</a:t>
            </a:r>
            <a:r>
              <a:rPr lang="tr-TR" sz="3000" dirty="0"/>
              <a:t> </a:t>
            </a:r>
            <a:r>
              <a:rPr lang="en-US" sz="3000" dirty="0"/>
              <a:t>different</a:t>
            </a:r>
            <a:r>
              <a:rPr lang="tr-TR" sz="3000" dirty="0"/>
              <a:t> </a:t>
            </a:r>
            <a:r>
              <a:rPr lang="en-US" sz="3000" dirty="0"/>
              <a:t>maps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Three introduction level and three normal level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Each level is different from each other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3978920"/>
            <a:ext cx="4327110" cy="242779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479" y="1695172"/>
            <a:ext cx="1719178" cy="2283748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561" y="3978919"/>
            <a:ext cx="4815548" cy="24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4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UNITY MULTIPLAYER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F0749E-BBF2-4C4A-9279-17BF48799C81}"/>
              </a:ext>
            </a:extLst>
          </p:cNvPr>
          <p:cNvSpPr txBox="1"/>
          <p:nvPr/>
        </p:nvSpPr>
        <p:spPr>
          <a:xfrm>
            <a:off x="802673" y="2403544"/>
            <a:ext cx="37842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/>
              <a:t>Photon</a:t>
            </a:r>
            <a:r>
              <a:rPr lang="tr-TR" sz="3000" dirty="0"/>
              <a:t>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/>
              <a:t>Create</a:t>
            </a:r>
            <a:r>
              <a:rPr lang="tr-TR" sz="3000" dirty="0"/>
              <a:t> &amp; </a:t>
            </a:r>
            <a:r>
              <a:rPr lang="tr-TR" sz="3000" dirty="0" err="1"/>
              <a:t>Join</a:t>
            </a:r>
            <a:r>
              <a:rPr lang="tr-TR" sz="3000" dirty="0"/>
              <a:t> </a:t>
            </a:r>
            <a:r>
              <a:rPr lang="tr-TR" sz="3000" dirty="0" err="1"/>
              <a:t>Room</a:t>
            </a:r>
            <a:endParaRPr lang="tr-T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/>
              <a:t>Leave</a:t>
            </a:r>
            <a:r>
              <a:rPr lang="tr-TR" sz="3000" dirty="0"/>
              <a:t> </a:t>
            </a:r>
            <a:r>
              <a:rPr lang="tr-TR" sz="3000" dirty="0" err="1"/>
              <a:t>Room</a:t>
            </a:r>
            <a:endParaRPr lang="tr-T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Selection</a:t>
            </a:r>
            <a:endParaRPr lang="tr-T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A7763-05AB-4495-8224-3C5F38D2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2" y="2150675"/>
            <a:ext cx="6599583" cy="371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21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UNITY MULTIPLAYER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CDF730-30ED-4944-A6CF-4F87293A1671}"/>
              </a:ext>
            </a:extLst>
          </p:cNvPr>
          <p:cNvSpPr txBox="1">
            <a:spLocks/>
          </p:cNvSpPr>
          <p:nvPr/>
        </p:nvSpPr>
        <p:spPr>
          <a:xfrm>
            <a:off x="999186" y="2434063"/>
            <a:ext cx="3572862" cy="27222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Room</a:t>
            </a:r>
            <a:r>
              <a:rPr lang="tr-TR" sz="3000" dirty="0"/>
              <a:t> </a:t>
            </a:r>
            <a:r>
              <a:rPr lang="tr-TR" sz="3000" dirty="0" err="1"/>
              <a:t>Info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Player </a:t>
            </a:r>
            <a:r>
              <a:rPr lang="tr-TR" sz="3000" dirty="0" err="1"/>
              <a:t>List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Player </a:t>
            </a:r>
            <a:r>
              <a:rPr lang="tr-TR" sz="3000" dirty="0" err="1"/>
              <a:t>Tag</a:t>
            </a:r>
            <a:r>
              <a:rPr lang="tr-TR" sz="3000" dirty="0"/>
              <a:t> Name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Free</a:t>
            </a:r>
            <a:r>
              <a:rPr lang="tr-TR" sz="3000" dirty="0"/>
              <a:t> </a:t>
            </a:r>
            <a:r>
              <a:rPr lang="tr-TR" sz="3000" dirty="0" err="1"/>
              <a:t>style</a:t>
            </a:r>
            <a:endParaRPr lang="tr-TR" sz="3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35FD9C-5F07-46C2-8251-6C25E4AD1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62" y="2161692"/>
            <a:ext cx="6493565" cy="365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3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 ADMINISTRATION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248240-38E6-42F5-9C40-8CD9B8730394}"/>
              </a:ext>
            </a:extLst>
          </p:cNvPr>
          <p:cNvSpPr txBox="1">
            <a:spLocks/>
          </p:cNvSpPr>
          <p:nvPr/>
        </p:nvSpPr>
        <p:spPr>
          <a:xfrm>
            <a:off x="5471156" y="1600476"/>
            <a:ext cx="3633111" cy="43939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Secure Login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Online Users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Forget Password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Change Password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Managing Users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Accessing Records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Bug Reports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Logs</a:t>
            </a:r>
          </a:p>
          <a:p>
            <a:pPr algn="l"/>
            <a:endParaRPr lang="tr-TR" sz="3000" dirty="0"/>
          </a:p>
        </p:txBody>
      </p:sp>
      <p:pic>
        <p:nvPicPr>
          <p:cNvPr id="10" name="İçerik Yer Tutucusu 4">
            <a:extLst>
              <a:ext uri="{FF2B5EF4-FFF2-40B4-BE49-F238E27FC236}">
                <a16:creationId xmlns:a16="http://schemas.microsoft.com/office/drawing/2014/main" id="{CEB8F25B-EAC6-422D-9137-456771202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5" y="1499438"/>
            <a:ext cx="4510275" cy="3571335"/>
          </a:xfrm>
          <a:prstGeom prst="rect">
            <a:avLst/>
          </a:prstGeom>
        </p:spPr>
      </p:pic>
      <p:pic>
        <p:nvPicPr>
          <p:cNvPr id="11" name="Resim 22">
            <a:extLst>
              <a:ext uri="{FF2B5EF4-FFF2-40B4-BE49-F238E27FC236}">
                <a16:creationId xmlns:a16="http://schemas.microsoft.com/office/drawing/2014/main" id="{C384788C-C7DC-47C4-AB08-6252FF344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2" y="3360560"/>
            <a:ext cx="4510276" cy="1595346"/>
          </a:xfrm>
          <a:prstGeom prst="rect">
            <a:avLst/>
          </a:prstGeom>
        </p:spPr>
      </p:pic>
      <p:pic>
        <p:nvPicPr>
          <p:cNvPr id="12" name="Resim 24">
            <a:extLst>
              <a:ext uri="{FF2B5EF4-FFF2-40B4-BE49-F238E27FC236}">
                <a16:creationId xmlns:a16="http://schemas.microsoft.com/office/drawing/2014/main" id="{19127016-741D-48B9-B129-51360F09D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1" y="4983781"/>
            <a:ext cx="4510276" cy="16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0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725316" y="151434"/>
            <a:ext cx="4695805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727" y="229911"/>
            <a:ext cx="4695806" cy="1068802"/>
          </a:xfrm>
        </p:spPr>
        <p:txBody>
          <a:bodyPr anchor="ctr">
            <a:normAutofit fontScale="90000"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SECURE LOGIN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40" y="5934128"/>
            <a:ext cx="2099832" cy="9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E1BE4A-F65D-4354-898F-F42B0E0DB7B3}"/>
              </a:ext>
            </a:extLst>
          </p:cNvPr>
          <p:cNvSpPr/>
          <p:nvPr/>
        </p:nvSpPr>
        <p:spPr>
          <a:xfrm>
            <a:off x="6096000" y="138182"/>
            <a:ext cx="4695806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9B703B-8494-43BF-B514-6E5FE6449002}"/>
              </a:ext>
            </a:extLst>
          </p:cNvPr>
          <p:cNvSpPr txBox="1">
            <a:spLocks/>
          </p:cNvSpPr>
          <p:nvPr/>
        </p:nvSpPr>
        <p:spPr>
          <a:xfrm>
            <a:off x="6157411" y="216659"/>
            <a:ext cx="4695806" cy="10688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ONLINE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37329A3-0567-472A-BE48-D940F1C3B925}"/>
              </a:ext>
            </a:extLst>
          </p:cNvPr>
          <p:cNvSpPr txBox="1">
            <a:spLocks/>
          </p:cNvSpPr>
          <p:nvPr/>
        </p:nvSpPr>
        <p:spPr>
          <a:xfrm>
            <a:off x="1711332" y="1837211"/>
            <a:ext cx="2718711" cy="1446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RSA</a:t>
            </a:r>
          </a:p>
          <a:p>
            <a:r>
              <a:rPr lang="en-US" sz="3000" dirty="0"/>
              <a:t>SHA256</a:t>
            </a:r>
          </a:p>
          <a:p>
            <a:r>
              <a:rPr lang="en-US" sz="3000" dirty="0"/>
              <a:t>AES</a:t>
            </a:r>
            <a:endParaRPr lang="tr-TR" sz="3000" dirty="0"/>
          </a:p>
          <a:p>
            <a:endParaRPr lang="tr-TR" sz="3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28F74E-956C-4A81-BA76-77484C420C4D}"/>
              </a:ext>
            </a:extLst>
          </p:cNvPr>
          <p:cNvSpPr txBox="1">
            <a:spLocks/>
          </p:cNvSpPr>
          <p:nvPr/>
        </p:nvSpPr>
        <p:spPr>
          <a:xfrm>
            <a:off x="6892347" y="1509021"/>
            <a:ext cx="3610593" cy="26481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Shows Users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Simulation and Web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Online User Server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  <p:pic>
        <p:nvPicPr>
          <p:cNvPr id="16" name="Resim 7">
            <a:extLst>
              <a:ext uri="{FF2B5EF4-FFF2-40B4-BE49-F238E27FC236}">
                <a16:creationId xmlns:a16="http://schemas.microsoft.com/office/drawing/2014/main" id="{1B97C6E8-46BC-408C-80C6-EBEF594A6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27" y="3791396"/>
            <a:ext cx="3400386" cy="2049076"/>
          </a:xfrm>
          <a:prstGeom prst="rect">
            <a:avLst/>
          </a:prstGeom>
        </p:spPr>
      </p:pic>
      <p:pic>
        <p:nvPicPr>
          <p:cNvPr id="17" name="İçerik Yer Tutucusu 15">
            <a:extLst>
              <a:ext uri="{FF2B5EF4-FFF2-40B4-BE49-F238E27FC236}">
                <a16:creationId xmlns:a16="http://schemas.microsoft.com/office/drawing/2014/main" id="{DAD2ACD8-AB41-42DC-B6BD-FE84BD7F99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7" y="4383707"/>
            <a:ext cx="2931071" cy="16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725316" y="151434"/>
            <a:ext cx="4695805" cy="1481950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727" y="344756"/>
            <a:ext cx="4695806" cy="1068802"/>
          </a:xfrm>
        </p:spPr>
        <p:txBody>
          <a:bodyPr anchor="ctr">
            <a:normAutofit fontScale="90000"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FORGET PASSWORD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40" y="5934128"/>
            <a:ext cx="2099832" cy="9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E1BE4A-F65D-4354-898F-F42B0E0DB7B3}"/>
              </a:ext>
            </a:extLst>
          </p:cNvPr>
          <p:cNvSpPr/>
          <p:nvPr/>
        </p:nvSpPr>
        <p:spPr>
          <a:xfrm>
            <a:off x="6096000" y="138182"/>
            <a:ext cx="4695806" cy="1481950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9B703B-8494-43BF-B514-6E5FE6449002}"/>
              </a:ext>
            </a:extLst>
          </p:cNvPr>
          <p:cNvSpPr txBox="1">
            <a:spLocks/>
          </p:cNvSpPr>
          <p:nvPr/>
        </p:nvSpPr>
        <p:spPr>
          <a:xfrm>
            <a:off x="6157412" y="390885"/>
            <a:ext cx="4695806" cy="10688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CHANGE PASSWORD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AE4332-B7E1-4BDA-88A9-22B02582D89B}"/>
              </a:ext>
            </a:extLst>
          </p:cNvPr>
          <p:cNvSpPr txBox="1">
            <a:spLocks/>
          </p:cNvSpPr>
          <p:nvPr/>
        </p:nvSpPr>
        <p:spPr>
          <a:xfrm>
            <a:off x="603850" y="1782981"/>
            <a:ext cx="4695804" cy="16460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New Generated Password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Send email to User</a:t>
            </a:r>
            <a:endParaRPr lang="tr-TR" sz="3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11736B-C535-40AC-ACC0-B60B32C11A6C}"/>
              </a:ext>
            </a:extLst>
          </p:cNvPr>
          <p:cNvSpPr txBox="1">
            <a:spLocks/>
          </p:cNvSpPr>
          <p:nvPr/>
        </p:nvSpPr>
        <p:spPr>
          <a:xfrm>
            <a:off x="6768486" y="1782980"/>
            <a:ext cx="3473656" cy="164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New Password to system.</a:t>
            </a:r>
          </a:p>
        </p:txBody>
      </p:sp>
      <p:pic>
        <p:nvPicPr>
          <p:cNvPr id="18" name="Resim 6">
            <a:extLst>
              <a:ext uri="{FF2B5EF4-FFF2-40B4-BE49-F238E27FC236}">
                <a16:creationId xmlns:a16="http://schemas.microsoft.com/office/drawing/2014/main" id="{64C361DE-BA05-4ED4-8955-E2B3C599D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74" y="3743664"/>
            <a:ext cx="8501162" cy="20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725316" y="151433"/>
            <a:ext cx="4695805" cy="1438827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16" y="337286"/>
            <a:ext cx="4695806" cy="1068802"/>
          </a:xfrm>
        </p:spPr>
        <p:txBody>
          <a:bodyPr anchor="ctr">
            <a:no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 USERS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40" y="5934128"/>
            <a:ext cx="2099832" cy="9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E1BE4A-F65D-4354-898F-F42B0E0DB7B3}"/>
              </a:ext>
            </a:extLst>
          </p:cNvPr>
          <p:cNvSpPr/>
          <p:nvPr/>
        </p:nvSpPr>
        <p:spPr>
          <a:xfrm>
            <a:off x="6096000" y="138181"/>
            <a:ext cx="4695806" cy="1438827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9B703B-8494-43BF-B514-6E5FE6449002}"/>
              </a:ext>
            </a:extLst>
          </p:cNvPr>
          <p:cNvSpPr txBox="1">
            <a:spLocks/>
          </p:cNvSpPr>
          <p:nvPr/>
        </p:nvSpPr>
        <p:spPr>
          <a:xfrm>
            <a:off x="6157412" y="337286"/>
            <a:ext cx="4695806" cy="10688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ACCESING RECORDS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AE4332-B7E1-4BDA-88A9-22B02582D89B}"/>
              </a:ext>
            </a:extLst>
          </p:cNvPr>
          <p:cNvSpPr txBox="1">
            <a:spLocks/>
          </p:cNvSpPr>
          <p:nvPr/>
        </p:nvSpPr>
        <p:spPr>
          <a:xfrm>
            <a:off x="603850" y="1782981"/>
            <a:ext cx="4695804" cy="16460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tr-TR" sz="3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11736B-C535-40AC-ACC0-B60B32C11A6C}"/>
              </a:ext>
            </a:extLst>
          </p:cNvPr>
          <p:cNvSpPr txBox="1">
            <a:spLocks/>
          </p:cNvSpPr>
          <p:nvPr/>
        </p:nvSpPr>
        <p:spPr>
          <a:xfrm>
            <a:off x="6768486" y="1782980"/>
            <a:ext cx="3473656" cy="164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DFE631-C211-4372-A443-DEB6C2C7FD9E}"/>
              </a:ext>
            </a:extLst>
          </p:cNvPr>
          <p:cNvSpPr txBox="1">
            <a:spLocks/>
          </p:cNvSpPr>
          <p:nvPr/>
        </p:nvSpPr>
        <p:spPr>
          <a:xfrm>
            <a:off x="1440406" y="1740818"/>
            <a:ext cx="3848718" cy="16460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CRUD operations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Changing Credentials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85E8EC7-6F05-473F-BE5F-31B6E8747513}"/>
              </a:ext>
            </a:extLst>
          </p:cNvPr>
          <p:cNvSpPr txBox="1">
            <a:spLocks/>
          </p:cNvSpPr>
          <p:nvPr/>
        </p:nvSpPr>
        <p:spPr>
          <a:xfrm>
            <a:off x="6408438" y="1834524"/>
            <a:ext cx="3351758" cy="164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Watching</a:t>
            </a:r>
          </a:p>
          <a:p>
            <a:r>
              <a:rPr lang="en-US" sz="3000" dirty="0"/>
              <a:t>Downloading</a:t>
            </a:r>
          </a:p>
        </p:txBody>
      </p:sp>
      <p:pic>
        <p:nvPicPr>
          <p:cNvPr id="17" name="Resim 5">
            <a:extLst>
              <a:ext uri="{FF2B5EF4-FFF2-40B4-BE49-F238E27FC236}">
                <a16:creationId xmlns:a16="http://schemas.microsoft.com/office/drawing/2014/main" id="{DFAD6469-D5A1-430C-A418-AFE44F6D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88" y="3480543"/>
            <a:ext cx="4219105" cy="2118855"/>
          </a:xfrm>
          <a:prstGeom prst="rect">
            <a:avLst/>
          </a:prstGeom>
        </p:spPr>
      </p:pic>
      <p:pic>
        <p:nvPicPr>
          <p:cNvPr id="19" name="İçerik Yer Tutucusu 12">
            <a:extLst>
              <a:ext uri="{FF2B5EF4-FFF2-40B4-BE49-F238E27FC236}">
                <a16:creationId xmlns:a16="http://schemas.microsoft.com/office/drawing/2014/main" id="{AAC9B3A1-B64B-433F-8ACA-BD5A50828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411" y="3480543"/>
            <a:ext cx="4859206" cy="21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6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725316" y="151434"/>
            <a:ext cx="4695805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727" y="229911"/>
            <a:ext cx="4695806" cy="1068802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BUG REPORT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40" y="5934128"/>
            <a:ext cx="2099832" cy="9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E1BE4A-F65D-4354-898F-F42B0E0DB7B3}"/>
              </a:ext>
            </a:extLst>
          </p:cNvPr>
          <p:cNvSpPr/>
          <p:nvPr/>
        </p:nvSpPr>
        <p:spPr>
          <a:xfrm>
            <a:off x="6096000" y="138182"/>
            <a:ext cx="4695806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9B703B-8494-43BF-B514-6E5FE6449002}"/>
              </a:ext>
            </a:extLst>
          </p:cNvPr>
          <p:cNvSpPr txBox="1">
            <a:spLocks/>
          </p:cNvSpPr>
          <p:nvPr/>
        </p:nvSpPr>
        <p:spPr>
          <a:xfrm>
            <a:off x="6157411" y="216659"/>
            <a:ext cx="4695806" cy="10688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11736B-C535-40AC-ACC0-B60B32C11A6C}"/>
              </a:ext>
            </a:extLst>
          </p:cNvPr>
          <p:cNvSpPr txBox="1">
            <a:spLocks/>
          </p:cNvSpPr>
          <p:nvPr/>
        </p:nvSpPr>
        <p:spPr>
          <a:xfrm>
            <a:off x="6768486" y="1782980"/>
            <a:ext cx="3473656" cy="164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93E166-9055-48A6-9764-AF27967C9E79}"/>
              </a:ext>
            </a:extLst>
          </p:cNvPr>
          <p:cNvSpPr txBox="1">
            <a:spLocks/>
          </p:cNvSpPr>
          <p:nvPr/>
        </p:nvSpPr>
        <p:spPr>
          <a:xfrm>
            <a:off x="1059488" y="1540908"/>
            <a:ext cx="3769423" cy="21034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Accessing Reported Bugs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Exporting them in PDF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E2B38D-E953-4B97-B575-531C57BC4CB5}"/>
              </a:ext>
            </a:extLst>
          </p:cNvPr>
          <p:cNvSpPr txBox="1">
            <a:spLocks/>
          </p:cNvSpPr>
          <p:nvPr/>
        </p:nvSpPr>
        <p:spPr>
          <a:xfrm>
            <a:off x="6850860" y="1779205"/>
            <a:ext cx="2818619" cy="16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User Logs</a:t>
            </a:r>
          </a:p>
          <a:p>
            <a:r>
              <a:rPr lang="en-US" sz="3000" dirty="0"/>
              <a:t>Record Logs</a:t>
            </a:r>
          </a:p>
          <a:p>
            <a:r>
              <a:rPr lang="en-US" sz="3000" dirty="0"/>
              <a:t>Bug Logs</a:t>
            </a:r>
          </a:p>
        </p:txBody>
      </p:sp>
      <p:pic>
        <p:nvPicPr>
          <p:cNvPr id="18" name="Resim 4">
            <a:extLst>
              <a:ext uri="{FF2B5EF4-FFF2-40B4-BE49-F238E27FC236}">
                <a16:creationId xmlns:a16="http://schemas.microsoft.com/office/drawing/2014/main" id="{1341C8A0-FD78-4106-879A-B5C3868F5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46" y="3750198"/>
            <a:ext cx="3743365" cy="2017580"/>
          </a:xfrm>
          <a:prstGeom prst="rect">
            <a:avLst/>
          </a:prstGeom>
        </p:spPr>
      </p:pic>
      <p:pic>
        <p:nvPicPr>
          <p:cNvPr id="20" name="Resim 9">
            <a:extLst>
              <a:ext uri="{FF2B5EF4-FFF2-40B4-BE49-F238E27FC236}">
                <a16:creationId xmlns:a16="http://schemas.microsoft.com/office/drawing/2014/main" id="{BA5A1DB1-4779-4C8C-9956-7BD1DCBAD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25" y="3733059"/>
            <a:ext cx="4038240" cy="20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412322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WORK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5DCB0B-B081-40C6-94B4-862DE3BE09B2}"/>
              </a:ext>
            </a:extLst>
          </p:cNvPr>
          <p:cNvSpPr txBox="1">
            <a:spLocks/>
          </p:cNvSpPr>
          <p:nvPr/>
        </p:nvSpPr>
        <p:spPr>
          <a:xfrm>
            <a:off x="531561" y="2101033"/>
            <a:ext cx="10905066" cy="38624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3000" dirty="0" err="1"/>
              <a:t>In</a:t>
            </a:r>
            <a:r>
              <a:rPr lang="tr-TR" sz="3000" dirty="0"/>
              <a:t> </a:t>
            </a:r>
            <a:r>
              <a:rPr lang="tr-TR" sz="3000" dirty="0" err="1"/>
              <a:t>future</a:t>
            </a:r>
            <a:r>
              <a:rPr lang="tr-TR" sz="3000" dirty="0"/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Adding</a:t>
            </a:r>
            <a:r>
              <a:rPr lang="tr-TR" sz="3000" dirty="0"/>
              <a:t> </a:t>
            </a:r>
            <a:r>
              <a:rPr lang="tr-TR" sz="3000" dirty="0" err="1"/>
              <a:t>more</a:t>
            </a:r>
            <a:r>
              <a:rPr lang="tr-TR" sz="3000" dirty="0"/>
              <a:t> </a:t>
            </a:r>
            <a:r>
              <a:rPr lang="tr-TR" sz="3000" dirty="0" err="1"/>
              <a:t>maps</a:t>
            </a:r>
            <a:r>
              <a:rPr lang="tr-TR" sz="3000" dirty="0"/>
              <a:t> &amp; </a:t>
            </a:r>
            <a:r>
              <a:rPr lang="tr-TR" sz="3000" dirty="0" err="1"/>
              <a:t>weather</a:t>
            </a:r>
            <a:r>
              <a:rPr lang="tr-TR" sz="3000" dirty="0"/>
              <a:t> </a:t>
            </a:r>
            <a:r>
              <a:rPr lang="tr-TR" sz="3000" dirty="0" err="1"/>
              <a:t>conditions</a:t>
            </a:r>
            <a:r>
              <a:rPr lang="tr-TR" sz="30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/>
              <a:t>As a </a:t>
            </a: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compiler</a:t>
            </a:r>
            <a:r>
              <a:rPr lang="tr-TR" sz="3000" dirty="0"/>
              <a:t> </a:t>
            </a:r>
            <a:r>
              <a:rPr lang="tr-TR" sz="3000" dirty="0" err="1"/>
              <a:t>simulator</a:t>
            </a:r>
            <a:r>
              <a:rPr lang="tr-TR" sz="30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Multiplayer</a:t>
            </a:r>
            <a:r>
              <a:rPr lang="tr-TR" sz="3000" dirty="0"/>
              <a:t> </a:t>
            </a:r>
            <a:r>
              <a:rPr lang="tr-TR" sz="3000" dirty="0" err="1"/>
              <a:t>lobby</a:t>
            </a:r>
            <a:r>
              <a:rPr lang="tr-TR" sz="3000" dirty="0"/>
              <a:t> </a:t>
            </a:r>
            <a:r>
              <a:rPr lang="tr-TR" sz="3000" dirty="0" err="1"/>
              <a:t>system</a:t>
            </a:r>
            <a:r>
              <a:rPr lang="tr-TR" sz="3000" dirty="0"/>
              <a:t> &amp; </a:t>
            </a:r>
            <a:r>
              <a:rPr lang="tr-TR" sz="3000" dirty="0" err="1"/>
              <a:t>friend</a:t>
            </a:r>
            <a:r>
              <a:rPr lang="tr-TR" sz="3000" dirty="0"/>
              <a:t> </a:t>
            </a:r>
            <a:r>
              <a:rPr lang="tr-TR" sz="3000" dirty="0" err="1"/>
              <a:t>list</a:t>
            </a:r>
            <a:r>
              <a:rPr lang="tr-TR" sz="30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More</a:t>
            </a:r>
            <a:r>
              <a:rPr lang="tr-TR" sz="3000" dirty="0"/>
              <a:t> </a:t>
            </a: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movement</a:t>
            </a:r>
            <a:r>
              <a:rPr lang="tr-TR" sz="3000" dirty="0"/>
              <a:t> </a:t>
            </a:r>
            <a:r>
              <a:rPr lang="tr-TR" sz="3000" dirty="0" err="1"/>
              <a:t>with</a:t>
            </a:r>
            <a:r>
              <a:rPr lang="tr-TR" sz="3000" dirty="0"/>
              <a:t> </a:t>
            </a:r>
            <a:r>
              <a:rPr lang="tr-TR" sz="3000" dirty="0" err="1"/>
              <a:t>Physics</a:t>
            </a:r>
            <a:r>
              <a:rPr lang="tr-TR" sz="3000" dirty="0"/>
              <a:t> Engine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Improvement</a:t>
            </a:r>
            <a:r>
              <a:rPr lang="tr-TR" sz="3000" dirty="0"/>
              <a:t> </a:t>
            </a:r>
            <a:r>
              <a:rPr lang="tr-TR" sz="3000" dirty="0" err="1"/>
              <a:t>for</a:t>
            </a:r>
            <a:r>
              <a:rPr lang="tr-TR" sz="3000" dirty="0"/>
              <a:t> </a:t>
            </a:r>
            <a:r>
              <a:rPr lang="tr-TR" sz="3000" dirty="0" err="1"/>
              <a:t>swarm</a:t>
            </a:r>
            <a:r>
              <a:rPr lang="tr-TR" sz="3000" dirty="0"/>
              <a:t> </a:t>
            </a:r>
            <a:r>
              <a:rPr lang="tr-TR" sz="3000" dirty="0" err="1"/>
              <a:t>drones</a:t>
            </a:r>
            <a:r>
              <a:rPr lang="tr-TR" sz="30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388624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0B24D1-9063-482B-88F4-26F4B02D1F2A}"/>
              </a:ext>
            </a:extLst>
          </p:cNvPr>
          <p:cNvSpPr txBox="1">
            <a:spLocks/>
          </p:cNvSpPr>
          <p:nvPr/>
        </p:nvSpPr>
        <p:spPr>
          <a:xfrm>
            <a:off x="378424" y="2605990"/>
            <a:ext cx="11005194" cy="16460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We would like to thank our supervisor, </a:t>
            </a:r>
            <a:r>
              <a:rPr lang="en-US" sz="3000" dirty="0" err="1"/>
              <a:t>Mutlu</a:t>
            </a:r>
            <a:r>
              <a:rPr lang="en-US" sz="3000" dirty="0"/>
              <a:t> </a:t>
            </a:r>
            <a:r>
              <a:rPr lang="tr-TR" sz="3000" dirty="0"/>
              <a:t>BEYAZIT</a:t>
            </a:r>
            <a:r>
              <a:rPr lang="en-US" sz="3000" dirty="0"/>
              <a:t>, who supported us throughout the project, and to all our teachers who have been with us until today.</a:t>
            </a: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280619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9C6AD35-2B6C-4BE5-90AF-18F8939D5B89}"/>
              </a:ext>
            </a:extLst>
          </p:cNvPr>
          <p:cNvSpPr txBox="1">
            <a:spLocks/>
          </p:cNvSpPr>
          <p:nvPr/>
        </p:nvSpPr>
        <p:spPr>
          <a:xfrm>
            <a:off x="531561" y="2197137"/>
            <a:ext cx="10905066" cy="26134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Single</a:t>
            </a:r>
            <a:r>
              <a:rPr lang="tr-TR" sz="3000" dirty="0"/>
              <a:t>/</a:t>
            </a:r>
            <a:r>
              <a:rPr lang="tr-TR" sz="3000" dirty="0" err="1"/>
              <a:t>Multiplayer</a:t>
            </a:r>
            <a:r>
              <a:rPr lang="tr-TR" sz="3000" dirty="0"/>
              <a:t> </a:t>
            </a:r>
            <a:r>
              <a:rPr lang="tr-TR" sz="3000" dirty="0" err="1"/>
              <a:t>mode</a:t>
            </a:r>
            <a:r>
              <a:rPr lang="tr-TR" sz="3000" dirty="0"/>
              <a:t> </a:t>
            </a:r>
            <a:r>
              <a:rPr lang="tr-TR" sz="3000" dirty="0" err="1"/>
              <a:t>simulation</a:t>
            </a:r>
            <a:r>
              <a:rPr lang="tr-TR" sz="3000" dirty="0"/>
              <a:t> </a:t>
            </a:r>
            <a:r>
              <a:rPr lang="tr-TR" sz="3000" dirty="0" err="1"/>
              <a:t>system</a:t>
            </a:r>
            <a:endParaRPr lang="tr-TR" sz="3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Different</a:t>
            </a:r>
            <a:r>
              <a:rPr lang="tr-TR" sz="3000" dirty="0"/>
              <a:t> </a:t>
            </a:r>
            <a:r>
              <a:rPr lang="tr-TR" sz="3000" dirty="0" err="1"/>
              <a:t>maps</a:t>
            </a:r>
            <a:r>
              <a:rPr lang="tr-TR" sz="3000" dirty="0"/>
              <a:t> / </a:t>
            </a:r>
            <a:r>
              <a:rPr lang="tr-TR" sz="3000" dirty="0" err="1"/>
              <a:t>different</a:t>
            </a:r>
            <a:r>
              <a:rPr lang="tr-TR" sz="3000" dirty="0"/>
              <a:t> </a:t>
            </a:r>
            <a:r>
              <a:rPr lang="tr-TR" sz="3000" dirty="0" err="1"/>
              <a:t>conditions</a:t>
            </a:r>
            <a:endParaRPr lang="tr-TR" sz="3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Movement</a:t>
            </a:r>
            <a:endParaRPr lang="tr-TR" sz="3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/>
              <a:t>Web-</a:t>
            </a:r>
            <a:r>
              <a:rPr lang="tr-TR" sz="3000" dirty="0" err="1"/>
              <a:t>Unity</a:t>
            </a:r>
            <a:r>
              <a:rPr lang="tr-TR" sz="3000" dirty="0"/>
              <a:t> </a:t>
            </a:r>
            <a:r>
              <a:rPr lang="tr-TR" sz="3000" dirty="0" err="1"/>
              <a:t>integrated</a:t>
            </a:r>
            <a:r>
              <a:rPr lang="tr-TR" sz="3000" dirty="0"/>
              <a:t> </a:t>
            </a:r>
            <a:r>
              <a:rPr lang="tr-TR" sz="3000" dirty="0" err="1"/>
              <a:t>system</a:t>
            </a:r>
            <a:endParaRPr lang="tr-TR" sz="3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Usage</a:t>
            </a:r>
            <a:r>
              <a:rPr lang="tr-TR" sz="3000" dirty="0"/>
              <a:t> </a:t>
            </a:r>
            <a:r>
              <a:rPr lang="tr-TR" sz="3000" dirty="0" err="1"/>
              <a:t>Area</a:t>
            </a:r>
            <a:r>
              <a:rPr lang="tr-TR" sz="3000" dirty="0"/>
              <a:t> -&gt; </a:t>
            </a: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pilots</a:t>
            </a:r>
            <a:r>
              <a:rPr lang="tr-TR" sz="3000" dirty="0"/>
              <a:t> , Space </a:t>
            </a:r>
            <a:r>
              <a:rPr lang="tr-TR" sz="3000" dirty="0" err="1"/>
              <a:t>and</a:t>
            </a:r>
            <a:r>
              <a:rPr lang="tr-TR" sz="3000" dirty="0"/>
              <a:t> </a:t>
            </a:r>
            <a:r>
              <a:rPr lang="tr-TR" sz="3000" dirty="0" err="1"/>
              <a:t>aviation</a:t>
            </a:r>
            <a:r>
              <a:rPr lang="tr-TR" sz="3000" dirty="0"/>
              <a:t> </a:t>
            </a:r>
            <a:r>
              <a:rPr lang="tr-TR" sz="3000" dirty="0" err="1"/>
              <a:t>systems</a:t>
            </a:r>
            <a:r>
              <a:rPr lang="tr-TR" sz="3000" dirty="0"/>
              <a:t>, Game </a:t>
            </a:r>
            <a:r>
              <a:rPr lang="tr-TR" sz="3000" dirty="0" err="1"/>
              <a:t>Industry</a:t>
            </a:r>
            <a:endParaRPr lang="tr-TR" sz="3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389861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633082-8941-44B8-9CD1-E89F6A6C1071}"/>
              </a:ext>
            </a:extLst>
          </p:cNvPr>
          <p:cNvSpPr txBox="1">
            <a:spLocks/>
          </p:cNvSpPr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https://www.raywenderlich.com/1142814-introduction-to-multiplayer-games-with-unity-and-photon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https://www.youtube.com/watch?v=XMYhzJvm1bg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https://www.youtube.com/watch?v=wyvHe4DLN50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https://www.red-gate.com/simple-talk/dotnet/c-programming/creating-multiplayer-games-with-unity-and-pun/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https://www.wired.com/2017/05/the-physics-of-drones/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https://www.rembeltech.com/dji-flight-simulator/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https://www.dronmarket.com/blog/icerik/en-iyi-5-drone-simulasyonu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2989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 &amp; 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7AEBA3-0058-4704-AD94-832D416486D3}"/>
              </a:ext>
            </a:extLst>
          </p:cNvPr>
          <p:cNvSpPr txBox="1">
            <a:spLocks/>
          </p:cNvSpPr>
          <p:nvPr/>
        </p:nvSpPr>
        <p:spPr>
          <a:xfrm>
            <a:off x="643467" y="2546254"/>
            <a:ext cx="10905066" cy="204689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500" dirty="0"/>
              <a:t>Simge Binnaz Özdemir-17070001001 </a:t>
            </a:r>
            <a:r>
              <a:rPr lang="tr-TR" sz="2500" dirty="0">
                <a:hlinkClick r:id="rId3"/>
              </a:rPr>
              <a:t>simgebinnazozdemir@hotmail.com</a:t>
            </a:r>
            <a:endParaRPr lang="tr-TR" sz="25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500" dirty="0"/>
              <a:t>Ege </a:t>
            </a:r>
            <a:r>
              <a:rPr lang="tr-TR" sz="2500" dirty="0" err="1"/>
              <a:t>Erberk</a:t>
            </a:r>
            <a:r>
              <a:rPr lang="tr-TR" sz="2500" dirty="0"/>
              <a:t> Uslu-16070001006 </a:t>
            </a:r>
            <a:r>
              <a:rPr lang="tr-TR" sz="2500" dirty="0">
                <a:hlinkClick r:id="rId4"/>
              </a:rPr>
              <a:t>egerberkuslu@gmail.com</a:t>
            </a:r>
            <a:endParaRPr lang="tr-TR" sz="25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500" dirty="0"/>
              <a:t>Bora Güzel-17070001010 </a:t>
            </a:r>
            <a:r>
              <a:rPr lang="tr-TR" sz="2500" dirty="0">
                <a:hlinkClick r:id="rId5"/>
              </a:rPr>
              <a:t>boraguzel99@hotmail.com</a:t>
            </a:r>
            <a:endParaRPr lang="tr-TR" sz="25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sz="2500" dirty="0"/>
          </a:p>
        </p:txBody>
      </p:sp>
    </p:spTree>
    <p:extLst>
      <p:ext uri="{BB962C8B-B14F-4D97-AF65-F5344CB8AC3E}">
        <p14:creationId xmlns:p14="http://schemas.microsoft.com/office/powerpoint/2010/main" val="283571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3A33DD-BC6A-49D3-A515-8643C242E522}"/>
              </a:ext>
            </a:extLst>
          </p:cNvPr>
          <p:cNvSpPr txBox="1">
            <a:spLocks/>
          </p:cNvSpPr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Motivation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Project </a:t>
            </a:r>
            <a:r>
              <a:rPr lang="tr-TR" sz="3000" dirty="0" err="1"/>
              <a:t>Aim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Related</a:t>
            </a:r>
            <a:r>
              <a:rPr lang="tr-TR" sz="3000" dirty="0"/>
              <a:t> </a:t>
            </a:r>
            <a:r>
              <a:rPr lang="tr-TR" sz="3000" dirty="0" err="1"/>
              <a:t>work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General </a:t>
            </a:r>
            <a:r>
              <a:rPr lang="tr-TR" sz="3000" dirty="0" err="1"/>
              <a:t>Introduction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System</a:t>
            </a:r>
            <a:r>
              <a:rPr lang="tr-TR" sz="3000" dirty="0"/>
              <a:t> Design &amp; </a:t>
            </a:r>
            <a:r>
              <a:rPr lang="tr-TR" sz="3000" dirty="0" err="1"/>
              <a:t>Interaction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A</a:t>
            </a:r>
            <a:r>
              <a:rPr lang="en-US" sz="3000" dirty="0" err="1"/>
              <a:t>spects</a:t>
            </a:r>
            <a:r>
              <a:rPr lang="en-US" sz="3000" dirty="0"/>
              <a:t> of the project that can be improved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Conclusion</a:t>
            </a: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12761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773003-B551-4FC7-A935-2647F3063F22}"/>
              </a:ext>
            </a:extLst>
          </p:cNvPr>
          <p:cNvSpPr txBox="1">
            <a:spLocks/>
          </p:cNvSpPr>
          <p:nvPr/>
        </p:nvSpPr>
        <p:spPr>
          <a:xfrm>
            <a:off x="497693" y="2419085"/>
            <a:ext cx="10905066" cy="24444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M</a:t>
            </a:r>
            <a:r>
              <a:rPr lang="en-US" sz="3000" dirty="0" err="1"/>
              <a:t>ost</a:t>
            </a:r>
            <a:r>
              <a:rPr lang="en-US" sz="3000" dirty="0"/>
              <a:t> realistic drone simulation environment on </a:t>
            </a:r>
            <a:r>
              <a:rPr lang="tr-TR" sz="3000" dirty="0"/>
              <a:t>U</a:t>
            </a:r>
            <a:r>
              <a:rPr lang="en-US" sz="3000" dirty="0" err="1"/>
              <a:t>nity</a:t>
            </a:r>
            <a:r>
              <a:rPr lang="en-US" sz="3000" dirty="0"/>
              <a:t>.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weather</a:t>
            </a:r>
            <a:r>
              <a:rPr lang="tr-TR" sz="3000" dirty="0"/>
              <a:t> </a:t>
            </a:r>
            <a:r>
              <a:rPr lang="tr-TR" sz="3000" dirty="0" err="1"/>
              <a:t>and</a:t>
            </a:r>
            <a:r>
              <a:rPr lang="tr-TR" sz="3000" dirty="0"/>
              <a:t> </a:t>
            </a:r>
            <a:r>
              <a:rPr lang="tr-TR" sz="3000" dirty="0" err="1"/>
              <a:t>effects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movement</a:t>
            </a:r>
            <a:r>
              <a:rPr lang="tr-TR" sz="3000" dirty="0"/>
              <a:t> </a:t>
            </a:r>
            <a:r>
              <a:rPr lang="tr-TR" sz="3000" dirty="0" err="1"/>
              <a:t>and</a:t>
            </a:r>
            <a:r>
              <a:rPr lang="tr-TR" sz="3000" dirty="0"/>
              <a:t> 360 </a:t>
            </a:r>
            <a:r>
              <a:rPr lang="tr-TR" sz="3000" dirty="0" err="1"/>
              <a:t>degree</a:t>
            </a:r>
            <a:r>
              <a:rPr lang="tr-TR" sz="3000" dirty="0"/>
              <a:t> </a:t>
            </a:r>
            <a:r>
              <a:rPr lang="tr-TR" sz="3000" dirty="0" err="1"/>
              <a:t>perspective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408163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AIM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39EC12-6757-4D71-A828-31EA138B3524}"/>
              </a:ext>
            </a:extLst>
          </p:cNvPr>
          <p:cNvSpPr txBox="1">
            <a:spLocks/>
          </p:cNvSpPr>
          <p:nvPr/>
        </p:nvSpPr>
        <p:spPr>
          <a:xfrm>
            <a:off x="643467" y="2260060"/>
            <a:ext cx="10905066" cy="33191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Implementing</a:t>
            </a:r>
            <a:r>
              <a:rPr lang="tr-TR" sz="3000" dirty="0"/>
              <a:t> a </a:t>
            </a: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simulation</a:t>
            </a:r>
            <a:r>
              <a:rPr lang="tr-TR" sz="3000" dirty="0"/>
              <a:t> </a:t>
            </a:r>
            <a:r>
              <a:rPr lang="tr-TR" sz="3000" dirty="0" err="1"/>
              <a:t>environment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R</a:t>
            </a:r>
            <a:r>
              <a:rPr lang="en-US" sz="3000" dirty="0"/>
              <a:t>educe the cost of damage caused by the user and environmental conditions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Realistically</a:t>
            </a:r>
            <a:r>
              <a:rPr lang="tr-TR" sz="3000" dirty="0"/>
              <a:t> </a:t>
            </a:r>
            <a:r>
              <a:rPr lang="tr-TR" sz="3000" dirty="0" err="1"/>
              <a:t>training</a:t>
            </a:r>
            <a:r>
              <a:rPr lang="tr-TR" sz="3000" dirty="0"/>
              <a:t> </a:t>
            </a: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pilots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Can be used in aviation system training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30146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 fontScale="90000"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BEST EXAMPLES PREVIOUSLY PRESENTED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C6CE24-9867-4224-B8B4-E05F7DC7B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39130"/>
              </p:ext>
            </p:extLst>
          </p:nvPr>
        </p:nvGraphicFramePr>
        <p:xfrm>
          <a:off x="415503" y="2389983"/>
          <a:ext cx="8375931" cy="276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1977">
                  <a:extLst>
                    <a:ext uri="{9D8B030D-6E8A-4147-A177-3AD203B41FA5}">
                      <a16:colId xmlns:a16="http://schemas.microsoft.com/office/drawing/2014/main" val="1792804741"/>
                    </a:ext>
                  </a:extLst>
                </a:gridCol>
                <a:gridCol w="2791977">
                  <a:extLst>
                    <a:ext uri="{9D8B030D-6E8A-4147-A177-3AD203B41FA5}">
                      <a16:colId xmlns:a16="http://schemas.microsoft.com/office/drawing/2014/main" val="3956320746"/>
                    </a:ext>
                  </a:extLst>
                </a:gridCol>
                <a:gridCol w="2791977">
                  <a:extLst>
                    <a:ext uri="{9D8B030D-6E8A-4147-A177-3AD203B41FA5}">
                      <a16:colId xmlns:a16="http://schemas.microsoft.com/office/drawing/2014/main" val="678835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tx1"/>
                          </a:solidFill>
                          <a:latin typeface="Calibri (Body)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>
                          <a:solidFill>
                            <a:schemeClr val="tx1"/>
                          </a:solidFill>
                          <a:latin typeface="Calibri (Body)"/>
                        </a:rPr>
                        <a:t>Company</a:t>
                      </a:r>
                      <a:endParaRPr lang="tr-TR" b="0" dirty="0">
                        <a:solidFill>
                          <a:schemeClr val="tx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>
                          <a:solidFill>
                            <a:schemeClr val="tx1"/>
                          </a:solidFill>
                          <a:latin typeface="Calibri (Body)"/>
                        </a:rPr>
                        <a:t>Type</a:t>
                      </a:r>
                      <a:endParaRPr lang="tr-TR" b="0" dirty="0">
                        <a:solidFill>
                          <a:schemeClr val="tx1"/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dirty="0">
                          <a:solidFill>
                            <a:schemeClr val="bg1"/>
                          </a:solidFill>
                          <a:latin typeface="Calibri (Body)"/>
                        </a:rPr>
                        <a:t>DJI Flight Simulator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RembelTech</a:t>
                      </a:r>
                      <a:endParaRPr lang="tr-TR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Real </a:t>
                      </a:r>
                      <a:r>
                        <a:rPr lang="tr-TR" b="0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simulator</a:t>
                      </a:r>
                      <a:endParaRPr lang="tr-TR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3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dirty="0">
                          <a:solidFill>
                            <a:schemeClr val="bg1"/>
                          </a:solidFill>
                          <a:latin typeface="Calibri (Body)"/>
                        </a:rPr>
                        <a:t>DRL Simulator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Drone</a:t>
                      </a:r>
                      <a:r>
                        <a:rPr lang="tr-TR" sz="1800" b="0" dirty="0">
                          <a:solidFill>
                            <a:schemeClr val="bg1"/>
                          </a:solidFill>
                          <a:latin typeface="Calibri (Body)"/>
                        </a:rPr>
                        <a:t> Racing </a:t>
                      </a:r>
                      <a:r>
                        <a:rPr lang="tr-TR" sz="1800" b="0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League</a:t>
                      </a:r>
                      <a:endParaRPr lang="tr-TR" sz="1800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Video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Real Flight </a:t>
                      </a:r>
                      <a:r>
                        <a:rPr lang="tr-TR" b="0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Drone</a:t>
                      </a:r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 Edition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Real 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Video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50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Phoenix RC 5.5 (PC Windows)</a:t>
                      </a:r>
                      <a:endParaRPr lang="tr-TR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bg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Phoenix RC </a:t>
                      </a:r>
                      <a:endParaRPr lang="tr-TR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Video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21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bg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LiftOff</a:t>
                      </a: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Drone Simulator (PC Windows)</a:t>
                      </a:r>
                      <a:endParaRPr lang="tr-TR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u="none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LuGus</a:t>
                      </a:r>
                      <a:r>
                        <a:rPr lang="tr-TR" b="0" u="none" dirty="0">
                          <a:solidFill>
                            <a:schemeClr val="bg1"/>
                          </a:solidFill>
                          <a:latin typeface="Calibri (Body)"/>
                        </a:rPr>
                        <a:t> </a:t>
                      </a:r>
                      <a:r>
                        <a:rPr lang="tr-TR" b="0" u="none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Studios</a:t>
                      </a:r>
                      <a:endParaRPr lang="tr-TR" b="0" u="none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Video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18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54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GENERAL INTRODUCTION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F3FD49-F333-4EDF-968A-2DCEB0F9289C}"/>
              </a:ext>
            </a:extLst>
          </p:cNvPr>
          <p:cNvSpPr txBox="1">
            <a:spLocks/>
          </p:cNvSpPr>
          <p:nvPr/>
        </p:nvSpPr>
        <p:spPr>
          <a:xfrm>
            <a:off x="643467" y="2048025"/>
            <a:ext cx="10905066" cy="39287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simulator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customization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Weather</a:t>
            </a:r>
            <a:r>
              <a:rPr lang="tr-TR" sz="3000" dirty="0"/>
              <a:t> </a:t>
            </a:r>
            <a:r>
              <a:rPr lang="tr-TR" sz="3000" dirty="0" err="1"/>
              <a:t>effects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Map</a:t>
            </a:r>
            <a:r>
              <a:rPr lang="tr-TR" sz="3000" dirty="0"/>
              <a:t> </a:t>
            </a:r>
            <a:r>
              <a:rPr lang="tr-TR" sz="3000" dirty="0" err="1"/>
              <a:t>selection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Single</a:t>
            </a:r>
            <a:r>
              <a:rPr lang="tr-TR" sz="3000" dirty="0"/>
              <a:t> Player/</a:t>
            </a:r>
            <a:r>
              <a:rPr lang="tr-TR" sz="3000" dirty="0" err="1"/>
              <a:t>Multiplayer</a:t>
            </a:r>
            <a:r>
              <a:rPr lang="tr-TR" sz="3000" dirty="0"/>
              <a:t> </a:t>
            </a:r>
            <a:r>
              <a:rPr lang="tr-TR" sz="3000" dirty="0" err="1"/>
              <a:t>mode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Web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0890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3771C80-C77E-48BA-A529-5B6A148BFC3E}"/>
              </a:ext>
            </a:extLst>
          </p:cNvPr>
          <p:cNvSpPr/>
          <p:nvPr/>
        </p:nvSpPr>
        <p:spPr>
          <a:xfrm>
            <a:off x="6096000" y="1868008"/>
            <a:ext cx="4847188" cy="4426226"/>
          </a:xfrm>
          <a:prstGeom prst="ellipse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FC62F7-D9EC-4677-8700-403C3D3CF431}"/>
              </a:ext>
            </a:extLst>
          </p:cNvPr>
          <p:cNvSpPr/>
          <p:nvPr/>
        </p:nvSpPr>
        <p:spPr>
          <a:xfrm>
            <a:off x="364376" y="1868008"/>
            <a:ext cx="4847188" cy="4426226"/>
          </a:xfrm>
          <a:prstGeom prst="ellipse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0" y="245164"/>
            <a:ext cx="9011479" cy="1305340"/>
          </a:xfrm>
        </p:spPr>
        <p:txBody>
          <a:bodyPr anchor="ctr">
            <a:normAutofit fontScale="90000"/>
          </a:bodyPr>
          <a:lstStyle/>
          <a:p>
            <a:r>
              <a:rPr lang="tr-TR" sz="43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 DESIGN &amp; INTERACTION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241701-D886-4351-A4F6-9B2CD951FD1E}"/>
              </a:ext>
            </a:extLst>
          </p:cNvPr>
          <p:cNvSpPr txBox="1"/>
          <p:nvPr/>
        </p:nvSpPr>
        <p:spPr>
          <a:xfrm>
            <a:off x="6320819" y="2659829"/>
            <a:ext cx="46223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tr-TR" sz="3000" b="1" dirty="0">
                <a:solidFill>
                  <a:schemeClr val="bg1"/>
                </a:solidFill>
              </a:rPr>
              <a:t>Web Administration</a:t>
            </a: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-User Management</a:t>
            </a: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Log</a:t>
            </a:r>
            <a:r>
              <a:rPr lang="tr-TR" sz="3000" dirty="0">
                <a:solidFill>
                  <a:schemeClr val="bg1"/>
                </a:solidFill>
              </a:rPr>
              <a:t> Management</a:t>
            </a: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-Data Management</a:t>
            </a:r>
          </a:p>
          <a:p>
            <a:pPr algn="ctr"/>
            <a:endParaRPr lang="tr-TR" sz="3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03ABA-EB84-46AC-9A00-D37021A5B1E4}"/>
              </a:ext>
            </a:extLst>
          </p:cNvPr>
          <p:cNvSpPr txBox="1"/>
          <p:nvPr/>
        </p:nvSpPr>
        <p:spPr>
          <a:xfrm>
            <a:off x="605911" y="2453913"/>
            <a:ext cx="43808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tr-TR" sz="3000" b="1" dirty="0" err="1">
                <a:solidFill>
                  <a:schemeClr val="bg1"/>
                </a:solidFill>
              </a:rPr>
              <a:t>Unity</a:t>
            </a:r>
            <a:endParaRPr lang="tr-TR" sz="30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Simulation</a:t>
            </a:r>
            <a:r>
              <a:rPr lang="tr-TR" sz="3000" dirty="0">
                <a:solidFill>
                  <a:schemeClr val="bg1"/>
                </a:solidFill>
              </a:rPr>
              <a:t> </a:t>
            </a:r>
            <a:r>
              <a:rPr lang="tr-TR" sz="3000" dirty="0" err="1">
                <a:solidFill>
                  <a:schemeClr val="bg1"/>
                </a:solidFill>
              </a:rPr>
              <a:t>environment</a:t>
            </a:r>
            <a:endParaRPr lang="tr-TR" sz="3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Maps</a:t>
            </a:r>
            <a:endParaRPr lang="tr-TR" sz="3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Drones</a:t>
            </a:r>
            <a:endParaRPr lang="tr-TR" sz="3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Weather</a:t>
            </a:r>
            <a:r>
              <a:rPr lang="tr-TR" sz="3000" dirty="0">
                <a:solidFill>
                  <a:schemeClr val="bg1"/>
                </a:solidFill>
              </a:rPr>
              <a:t> </a:t>
            </a:r>
            <a:r>
              <a:rPr lang="tr-TR" sz="3000" dirty="0" err="1">
                <a:solidFill>
                  <a:schemeClr val="bg1"/>
                </a:solidFill>
              </a:rPr>
              <a:t>effects</a:t>
            </a:r>
            <a:endParaRPr lang="tr-TR" sz="3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Single</a:t>
            </a:r>
            <a:r>
              <a:rPr lang="tr-TR" sz="3000" dirty="0">
                <a:solidFill>
                  <a:schemeClr val="bg1"/>
                </a:solidFill>
              </a:rPr>
              <a:t>/</a:t>
            </a:r>
            <a:r>
              <a:rPr lang="tr-TR" sz="3000" dirty="0" err="1">
                <a:solidFill>
                  <a:schemeClr val="bg1"/>
                </a:solidFill>
              </a:rPr>
              <a:t>Multiplayer</a:t>
            </a:r>
            <a:r>
              <a:rPr lang="tr-TR" sz="3000" dirty="0">
                <a:solidFill>
                  <a:schemeClr val="bg1"/>
                </a:solidFill>
              </a:rPr>
              <a:t> </a:t>
            </a:r>
            <a:r>
              <a:rPr lang="tr-TR" sz="3000" dirty="0" err="1">
                <a:solidFill>
                  <a:schemeClr val="bg1"/>
                </a:solidFill>
              </a:rPr>
              <a:t>mode</a:t>
            </a:r>
            <a:endParaRPr lang="tr-TR" sz="30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CBD97F3-9222-49CE-A67F-5B1ADA85F864}"/>
              </a:ext>
            </a:extLst>
          </p:cNvPr>
          <p:cNvSpPr/>
          <p:nvPr/>
        </p:nvSpPr>
        <p:spPr>
          <a:xfrm>
            <a:off x="4408791" y="3858570"/>
            <a:ext cx="2489982" cy="418500"/>
          </a:xfrm>
          <a:prstGeom prst="roundRect">
            <a:avLst/>
          </a:prstGeom>
          <a:solidFill>
            <a:srgbClr val="25252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Online User </a:t>
            </a:r>
            <a:r>
              <a:rPr lang="tr-TR" dirty="0" err="1">
                <a:solidFill>
                  <a:schemeClr val="tx1"/>
                </a:solidFill>
              </a:rPr>
              <a:t>System</a:t>
            </a:r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1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DRONE CUSTOMIZATION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F3FD49-F333-4EDF-968A-2DCEB0F9289C}"/>
              </a:ext>
            </a:extLst>
          </p:cNvPr>
          <p:cNvSpPr txBox="1">
            <a:spLocks/>
          </p:cNvSpPr>
          <p:nvPr/>
        </p:nvSpPr>
        <p:spPr>
          <a:xfrm>
            <a:off x="643467" y="2048025"/>
            <a:ext cx="10905066" cy="39287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In the customization page, you can customize your drone with 17 different color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Each drone can be customizable with these options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3797204"/>
            <a:ext cx="4805496" cy="2677048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391" y="3797205"/>
            <a:ext cx="4801356" cy="26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4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194</TotalTime>
  <Words>630</Words>
  <Application>Microsoft Office PowerPoint</Application>
  <PresentationFormat>Widescreen</PresentationFormat>
  <Paragraphs>147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Aharoni</vt:lpstr>
      <vt:lpstr>Arial</vt:lpstr>
      <vt:lpstr>Calibri (Body)</vt:lpstr>
      <vt:lpstr>Calisto MT</vt:lpstr>
      <vt:lpstr>Wingdings 2</vt:lpstr>
      <vt:lpstr>Slate</vt:lpstr>
      <vt:lpstr>PowerPoint Presentation</vt:lpstr>
      <vt:lpstr>ACKNOWLEDGEMENTS</vt:lpstr>
      <vt:lpstr>OUTLINE</vt:lpstr>
      <vt:lpstr>MOTIVATION</vt:lpstr>
      <vt:lpstr>PROJECT AIM</vt:lpstr>
      <vt:lpstr>BEST EXAMPLES PREVIOUSLY PRESENTED</vt:lpstr>
      <vt:lpstr>GENERAL INTRODUCTION</vt:lpstr>
      <vt:lpstr>SYSTEM DESIGN &amp; INTERACTION</vt:lpstr>
      <vt:lpstr>DRONE CUSTOMIZATION</vt:lpstr>
      <vt:lpstr>WEATHER EFFECTS</vt:lpstr>
      <vt:lpstr>MAP SELECTION</vt:lpstr>
      <vt:lpstr>UNITY MULTIPLAYER</vt:lpstr>
      <vt:lpstr>UNITY MULTIPLAYER</vt:lpstr>
      <vt:lpstr>WEB ADMINISTRATION</vt:lpstr>
      <vt:lpstr>SECURE LOGIN</vt:lpstr>
      <vt:lpstr>FORGET PASSWORD</vt:lpstr>
      <vt:lpstr>MANAGING USERS</vt:lpstr>
      <vt:lpstr>BUG REPORT</vt:lpstr>
      <vt:lpstr>FUTURE WORK</vt:lpstr>
      <vt:lpstr>CONCLUSION</vt:lpstr>
      <vt:lpstr>REFERENCES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PLAYER MODE</dc:title>
  <dc:creator>SİMGE BİNNAZ ÖZDEMİR</dc:creator>
  <cp:lastModifiedBy>SİMGE BİNNAZ ÖZDEMİR</cp:lastModifiedBy>
  <cp:revision>52</cp:revision>
  <dcterms:created xsi:type="dcterms:W3CDTF">2021-05-30T11:27:47Z</dcterms:created>
  <dcterms:modified xsi:type="dcterms:W3CDTF">2021-05-30T18:27:29Z</dcterms:modified>
</cp:coreProperties>
</file>